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2" r:id="rId3"/>
  </p:sldMasterIdLst>
  <p:notesMasterIdLst>
    <p:notesMasterId r:id="rId14"/>
  </p:notesMasterIdLst>
  <p:sldIdLst>
    <p:sldId id="256" r:id="rId4"/>
    <p:sldId id="324" r:id="rId5"/>
    <p:sldId id="377" r:id="rId6"/>
    <p:sldId id="378" r:id="rId7"/>
    <p:sldId id="382" r:id="rId8"/>
    <p:sldId id="384" r:id="rId9"/>
    <p:sldId id="380" r:id="rId10"/>
    <p:sldId id="383" r:id="rId11"/>
    <p:sldId id="381" r:id="rId12"/>
    <p:sldId id="3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452" y="11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915E0-1163-42BB-A2C4-A98E6D781467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0FC16-371D-4D44-8F1D-EDAE0F9A8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9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0FC16-371D-4D44-8F1D-EDAE0F9A8A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5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838200"/>
          </a:xfrm>
        </p:spPr>
        <p:txBody>
          <a:bodyPr>
            <a:normAutofit/>
          </a:bodyPr>
          <a:lstStyle>
            <a:lvl1pPr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0F4A-9609-4F94-9F03-1C98B0E2CB49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D48C-1A10-4BA7-B552-9C70473BC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8C72E-AB1C-48D9-8A15-3FFBC9A9B9B9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8D73-12F1-498F-9F69-5AC786B32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460375"/>
          </a:xfrm>
        </p:spPr>
        <p:txBody>
          <a:bodyPr anchor="t">
            <a:normAutofit/>
          </a:bodyPr>
          <a:lstStyle>
            <a:lvl1pPr algn="l"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5EA6-A725-410F-A176-E1D76407C3EF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D3C8-0E3F-4B69-995A-E9B4DEE8E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510D-3045-4509-AF7B-C97C126F85F2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450C2-63E0-49F7-8D1A-9C06AC5C9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9BBC-666F-4A7F-AF50-88678220FA5A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5455-6977-48D4-B0D0-0FB8E699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99DF-434A-4A38-8FAC-9594BE9BFC0A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28A9-68D5-40E1-87EF-DBCBCFB78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A1E5-286F-4853-9F9C-CAC60AF0E311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A69C-9A69-47DA-9EA0-86A0CFEC9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D0C8-6C1E-4274-B3BB-D59BE8DC90E2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0E7E-87C4-4F7C-B5CB-FF19D28B2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F358-3515-495D-991E-AD3EB3AE0847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83E4-48C8-4F68-88D0-4174C1259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5342-733A-414B-9DEC-A447CECB75BF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A822-B4FF-4E68-B599-00C891EC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E7D0-3985-4F46-B396-E42525CD1C2E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519E-A640-42D0-8434-030E9146C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D438-38E8-4AA6-B349-86C1B61AD437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63DC-4EF2-4DE7-868E-F946C8AF3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A0E9-C8E0-4F73-8921-A917D727341E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DDBA-FBB8-475C-B669-7E73CC1A0E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9AE5-8340-48CF-8D90-FB59E7D3D273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22B2-DB45-49B7-878C-91FF7B829D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9A99-6803-47A0-BB62-FD5B5C175715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B921-5856-4E7C-AF20-B3079755A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3112-C20E-4DC6-9403-CAE678577518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EF02-4A60-4191-88F6-3D5626F8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BB39-B327-4203-8A9E-64B62327C011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07AD-AEB8-4D94-A683-BB0E58AC8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CD94-3C00-448A-AD79-2BBEB06E615A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A0B9-4EAC-4878-8A91-BCC5EB8AF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2165-915B-4AB9-B3E5-404E7D3A40B3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5409-60AD-4F95-9AB9-FB8FBBE30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8E0508-82C9-4A18-A6C1-849EA8733514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52483-25F6-4F97-BF06-15D6B7663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EDEBBB-E12C-4639-AD45-BA6221222B6C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C9165C-C18B-4877-8403-451543183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6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8B3516-0FB2-43EB-8D72-A406E7D9CFAA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7B86F5-786D-4629-852B-AFDE91B5F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6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onna.Bonessi@dars.Virginia.gov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1981200"/>
            <a:ext cx="6400800" cy="83820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DARS/ESO Monthly Update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17, 2021</a:t>
            </a: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ank you 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6" y="846138"/>
            <a:ext cx="7878528" cy="4525963"/>
          </a:xfrm>
        </p:spPr>
      </p:pic>
    </p:spTree>
    <p:extLst>
      <p:ext uri="{BB962C8B-B14F-4D97-AF65-F5344CB8AC3E}">
        <p14:creationId xmlns:p14="http://schemas.microsoft.com/office/powerpoint/2010/main" val="36804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b="1" dirty="0" smtClean="0"/>
              <a:t>DRS Snapshot as of 11/08/2021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r>
              <a:rPr lang="en-US" sz="3000" dirty="0" smtClean="0"/>
              <a:t>12,621 (+243) VR </a:t>
            </a:r>
            <a:r>
              <a:rPr lang="en-US" sz="3000" dirty="0"/>
              <a:t>clients open in service status </a:t>
            </a:r>
            <a:endParaRPr lang="en-US" sz="3000" dirty="0" smtClean="0"/>
          </a:p>
          <a:p>
            <a:r>
              <a:rPr lang="en-US" sz="3000" dirty="0" smtClean="0"/>
              <a:t>3072 (+80) potentially </a:t>
            </a:r>
            <a:r>
              <a:rPr lang="en-US" sz="3000" dirty="0"/>
              <a:t>eligible clients </a:t>
            </a:r>
          </a:p>
          <a:p>
            <a:r>
              <a:rPr lang="en-US" sz="3000" dirty="0" smtClean="0"/>
              <a:t>15,693 (+323)  Total VR and PE cases</a:t>
            </a:r>
          </a:p>
          <a:p>
            <a:r>
              <a:rPr lang="en-US" sz="3000" dirty="0" smtClean="0"/>
              <a:t>4560 (+82) open VR cases with ESOs</a:t>
            </a:r>
          </a:p>
          <a:p>
            <a:pPr lvl="1"/>
            <a:r>
              <a:rPr lang="en-US" sz="2600" dirty="0" smtClean="0"/>
              <a:t>3419 (+158) open cases have received service in SFY 21-22</a:t>
            </a:r>
            <a:endParaRPr lang="en-US" sz="26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88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b="1" dirty="0"/>
              <a:t>Expenditures </a:t>
            </a:r>
            <a:r>
              <a:rPr lang="en-US" sz="4000" b="1" dirty="0" smtClean="0"/>
              <a:t>SFY22 as of 11/8/22</a:t>
            </a:r>
            <a:endParaRPr lang="en-US" sz="1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400" dirty="0" smtClean="0"/>
              <a:t>YTD  </a:t>
            </a:r>
            <a:r>
              <a:rPr lang="en-US" sz="2400" dirty="0"/>
              <a:t>$4,306,970.75</a:t>
            </a:r>
            <a:endParaRPr lang="en-US" sz="2400" dirty="0" smtClean="0"/>
          </a:p>
          <a:p>
            <a:r>
              <a:rPr lang="en-US" sz="2400" dirty="0" smtClean="0"/>
              <a:t>YTD  Spent with ESOs - $2,813,514</a:t>
            </a:r>
          </a:p>
          <a:p>
            <a:pPr lvl="1"/>
            <a:r>
              <a:rPr lang="en-US" sz="2400" dirty="0" smtClean="0"/>
              <a:t>Supported </a:t>
            </a:r>
            <a:r>
              <a:rPr lang="en-US" sz="2400" dirty="0"/>
              <a:t>employment/Job Coach </a:t>
            </a:r>
            <a:r>
              <a:rPr lang="en-US" sz="2400" dirty="0" smtClean="0"/>
              <a:t>Training</a:t>
            </a:r>
          </a:p>
          <a:p>
            <a:pPr lvl="2"/>
            <a:r>
              <a:rPr lang="en-US" dirty="0" smtClean="0"/>
              <a:t>$2,214,408</a:t>
            </a:r>
          </a:p>
          <a:p>
            <a:pPr lvl="1"/>
            <a:r>
              <a:rPr lang="en-US" sz="2400" dirty="0"/>
              <a:t>Community Support </a:t>
            </a:r>
            <a:r>
              <a:rPr lang="en-US" sz="2400" dirty="0" smtClean="0"/>
              <a:t>Services</a:t>
            </a:r>
          </a:p>
          <a:p>
            <a:pPr lvl="2"/>
            <a:r>
              <a:rPr lang="en-US" dirty="0" smtClean="0"/>
              <a:t>$72,376</a:t>
            </a:r>
          </a:p>
          <a:p>
            <a:pPr lvl="1"/>
            <a:r>
              <a:rPr lang="en-US" sz="2400" dirty="0"/>
              <a:t>Pre – ETS </a:t>
            </a:r>
          </a:p>
          <a:p>
            <a:pPr lvl="2"/>
            <a:r>
              <a:rPr lang="en-US" dirty="0" smtClean="0"/>
              <a:t>$401,045 </a:t>
            </a:r>
            <a:endParaRPr lang="en-US" dirty="0"/>
          </a:p>
          <a:p>
            <a:pPr lvl="1"/>
            <a:r>
              <a:rPr lang="en-US" sz="2400" dirty="0" smtClean="0"/>
              <a:t>Total </a:t>
            </a:r>
            <a:r>
              <a:rPr lang="en-US" sz="2400" dirty="0"/>
              <a:t>Spent with </a:t>
            </a:r>
            <a:r>
              <a:rPr lang="en-US" sz="2400" dirty="0" smtClean="0"/>
              <a:t>ESOs Previous Fiscal Years</a:t>
            </a:r>
          </a:p>
          <a:p>
            <a:pPr lvl="2"/>
            <a:r>
              <a:rPr lang="en-US" dirty="0" smtClean="0"/>
              <a:t>SFY 21 - $11,164,594 </a:t>
            </a:r>
          </a:p>
          <a:p>
            <a:pPr lvl="2"/>
            <a:r>
              <a:rPr lang="en-US" dirty="0" smtClean="0"/>
              <a:t>SFY 20 - $14,811,062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FY 22 Economic Relief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419600"/>
          </a:xfrm>
        </p:spPr>
        <p:txBody>
          <a:bodyPr/>
          <a:lstStyle/>
          <a:p>
            <a:r>
              <a:rPr lang="en-US" dirty="0" smtClean="0"/>
              <a:t>$500,000  in funds made available to ESOs based on FY 21 methodology used for Emergency Relief funds</a:t>
            </a:r>
          </a:p>
          <a:p>
            <a:r>
              <a:rPr lang="en-US" dirty="0" smtClean="0"/>
              <a:t>Offer Forms sent out Monday</a:t>
            </a:r>
          </a:p>
          <a:p>
            <a:r>
              <a:rPr lang="en-US" dirty="0" smtClean="0"/>
              <a:t>Acceptances </a:t>
            </a:r>
            <a:r>
              <a:rPr lang="en-US" dirty="0" smtClean="0"/>
              <a:t>were due </a:t>
            </a:r>
            <a:r>
              <a:rPr lang="en-US" dirty="0" smtClean="0"/>
              <a:t>by November 22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r>
              <a:rPr lang="en-US" dirty="0" smtClean="0"/>
              <a:t>Additional $121,000 is available for smaller organizations to request additional funds for capacity building.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Individual Placement Supports (IPS)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DARS and DBHDS continue to work collaboratively through the ASPIRE initiative to develop IPS program in VA</a:t>
            </a:r>
          </a:p>
          <a:p>
            <a:r>
              <a:rPr lang="en-US" dirty="0" smtClean="0"/>
              <a:t>Early Adopter application announcement will be sent out this week</a:t>
            </a:r>
          </a:p>
          <a:p>
            <a:r>
              <a:rPr lang="en-US" dirty="0" smtClean="0"/>
              <a:t>ESOs can partner with CSBs or mental health treatment teams to form IPS teams.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/>
          <a:p>
            <a:r>
              <a:rPr lang="en-US" dirty="0" smtClean="0"/>
              <a:t>If an ESO has capacity to serve clients please let me know.  Need in all areas of the state</a:t>
            </a:r>
          </a:p>
          <a:p>
            <a:r>
              <a:rPr lang="en-US" dirty="0" smtClean="0"/>
              <a:t>VR and Pre-ETS services</a:t>
            </a:r>
          </a:p>
          <a:p>
            <a:r>
              <a:rPr lang="en-US" dirty="0" smtClean="0"/>
              <a:t>If not a current Pre-ETS provider but would like to provide services reach out to Martin Kurylowski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Capacity Building Discussion/Brainstorming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Leaders from more than 20 ESOs came together on November 8</a:t>
            </a:r>
            <a:r>
              <a:rPr lang="en-US" baseline="30000" dirty="0" smtClean="0"/>
              <a:t>th</a:t>
            </a:r>
            <a:r>
              <a:rPr lang="en-US" dirty="0" smtClean="0"/>
              <a:t> to discuss statewide employment capacity issues</a:t>
            </a:r>
          </a:p>
          <a:p>
            <a:r>
              <a:rPr lang="en-US" dirty="0" smtClean="0"/>
              <a:t>Will continue to meet monthly to brainstorm ideas to build capacity to provide SE.</a:t>
            </a:r>
          </a:p>
          <a:p>
            <a:r>
              <a:rPr lang="en-US" dirty="0" smtClean="0"/>
              <a:t>Next meeting is December 6</a:t>
            </a:r>
            <a:r>
              <a:rPr lang="en-US" baseline="30000" dirty="0" smtClean="0"/>
              <a:t>th</a:t>
            </a:r>
            <a:r>
              <a:rPr lang="en-US" dirty="0" smtClean="0"/>
              <a:t> 10:30-12:30   </a:t>
            </a:r>
          </a:p>
          <a:p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Donna.Bonessi@dars.Virginia.gov</a:t>
            </a:r>
            <a:r>
              <a:rPr lang="en-US" dirty="0" smtClean="0"/>
              <a:t> if interested in participating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Seeking to leverage Pre-ETS vendors to support Job Shadow activities in the month of February, 2022. </a:t>
            </a:r>
          </a:p>
          <a:p>
            <a:pPr lvl="1"/>
            <a:r>
              <a:rPr lang="en-US" sz="2400" dirty="0" smtClean="0"/>
              <a:t>May be group or individual experiences (S11001/S11001g/S11001gH: work-based learning)</a:t>
            </a:r>
          </a:p>
          <a:p>
            <a:pPr lvl="1"/>
            <a:r>
              <a:rPr lang="en-US" sz="2400" dirty="0" smtClean="0"/>
              <a:t>Coordinate activities with local field offices</a:t>
            </a:r>
          </a:p>
          <a:p>
            <a:pPr lvl="2"/>
            <a:r>
              <a:rPr lang="en-US" sz="2000" dirty="0" smtClean="0"/>
              <a:t>Make them aware of potential employers for job shadows</a:t>
            </a:r>
          </a:p>
          <a:p>
            <a:pPr lvl="2"/>
            <a:r>
              <a:rPr lang="en-US" sz="2000" dirty="0" smtClean="0"/>
              <a:t>Coordinate referrals for group and/or individual job shadow experiences</a:t>
            </a:r>
          </a:p>
          <a:p>
            <a:pPr lvl="2"/>
            <a:r>
              <a:rPr lang="en-US" sz="2000" dirty="0" smtClean="0"/>
              <a:t>Can authorize hours only for individual referrals to arrange job shadows that fit the student’s interests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40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DARS/ESO Collaboration/Updates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399"/>
          </a:xfrm>
        </p:spPr>
        <p:txBody>
          <a:bodyPr/>
          <a:lstStyle/>
          <a:p>
            <a:r>
              <a:rPr lang="en-US" sz="2600" dirty="0" smtClean="0"/>
              <a:t>DARS Regional Provider forums will be restart in 2022</a:t>
            </a:r>
          </a:p>
          <a:p>
            <a:pPr marL="800100" lvl="2" indent="0">
              <a:buNone/>
            </a:pPr>
            <a:r>
              <a:rPr lang="en-US" sz="1200" b="1" u="sng" dirty="0"/>
              <a:t>Hampton Roads District  10:00 am - 12:00 pm</a:t>
            </a:r>
            <a:endParaRPr lang="en-US" sz="1200" dirty="0"/>
          </a:p>
          <a:p>
            <a:pPr marL="800100" lvl="2" indent="0">
              <a:buNone/>
            </a:pPr>
            <a:r>
              <a:rPr lang="en-US" sz="1200" b="1" dirty="0" smtClean="0"/>
              <a:t>Location</a:t>
            </a:r>
            <a:r>
              <a:rPr lang="en-US" sz="1200" b="1" dirty="0"/>
              <a:t>:   </a:t>
            </a:r>
            <a:r>
              <a:rPr lang="en-US" sz="1200" dirty="0"/>
              <a:t>South Hampton Roads DRS Office</a:t>
            </a:r>
          </a:p>
          <a:p>
            <a:pPr marL="800100" lvl="2" indent="0">
              <a:buNone/>
            </a:pPr>
            <a:r>
              <a:rPr lang="en-US" sz="1200" dirty="0" smtClean="0"/>
              <a:t>6340 </a:t>
            </a:r>
            <a:r>
              <a:rPr lang="en-US" sz="1200" dirty="0"/>
              <a:t>Center Drive</a:t>
            </a:r>
          </a:p>
          <a:p>
            <a:pPr marL="800100" lvl="2" indent="0">
              <a:buNone/>
            </a:pPr>
            <a:r>
              <a:rPr lang="en-US" sz="1200" dirty="0" smtClean="0"/>
              <a:t>Norfolk</a:t>
            </a:r>
            <a:r>
              <a:rPr lang="en-US" sz="1200" dirty="0"/>
              <a:t>, Virginia 23502</a:t>
            </a:r>
          </a:p>
          <a:p>
            <a:pPr marL="800100" lvl="2" indent="0">
              <a:buNone/>
            </a:pPr>
            <a:r>
              <a:rPr lang="en-US" sz="1200" dirty="0" smtClean="0"/>
              <a:t>February </a:t>
            </a:r>
            <a:r>
              <a:rPr lang="en-US" sz="1200" dirty="0"/>
              <a:t>17, 2022</a:t>
            </a:r>
          </a:p>
          <a:p>
            <a:pPr marL="800100" lvl="2" indent="0">
              <a:buNone/>
            </a:pPr>
            <a:r>
              <a:rPr lang="en-US" sz="1200" dirty="0" smtClean="0"/>
              <a:t>May </a:t>
            </a:r>
            <a:r>
              <a:rPr lang="en-US" sz="1200" dirty="0"/>
              <a:t>5, 2022</a:t>
            </a:r>
          </a:p>
          <a:p>
            <a:pPr marL="800100" lvl="2" indent="0">
              <a:buNone/>
            </a:pPr>
            <a:r>
              <a:rPr lang="en-US" sz="1200" dirty="0" smtClean="0"/>
              <a:t>August </a:t>
            </a:r>
            <a:r>
              <a:rPr lang="en-US" sz="1200" dirty="0"/>
              <a:t>31, 2022</a:t>
            </a:r>
          </a:p>
          <a:p>
            <a:r>
              <a:rPr lang="en-US" sz="2800" dirty="0" smtClean="0"/>
              <a:t>Statewide </a:t>
            </a:r>
            <a:r>
              <a:rPr lang="en-US" sz="2800" dirty="0" smtClean="0"/>
              <a:t>leadership forums will begin in 2022</a:t>
            </a:r>
          </a:p>
          <a:p>
            <a:r>
              <a:rPr lang="en-US" sz="2800" dirty="0" smtClean="0"/>
              <a:t>Monthly information updates will transition to email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88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21124</TotalTime>
  <Words>433</Words>
  <Application>Microsoft Office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Office Theme</vt:lpstr>
      <vt:lpstr>1_Custom Design</vt:lpstr>
      <vt:lpstr>Custom Design</vt:lpstr>
      <vt:lpstr>PowerPoint Presentation</vt:lpstr>
      <vt:lpstr>DRS Snapshot as of 11/08/2021</vt:lpstr>
      <vt:lpstr>Expenditures SFY22 as of 11/8/22</vt:lpstr>
      <vt:lpstr>FY 22 Economic Relief Funds</vt:lpstr>
      <vt:lpstr>Individual Placement Supports (IPS) </vt:lpstr>
      <vt:lpstr>Capacity Needs</vt:lpstr>
      <vt:lpstr>Capacity Building Discussion/Brainstorming</vt:lpstr>
      <vt:lpstr>Job Shadow Month</vt:lpstr>
      <vt:lpstr>Future DARS/ESO Collaboration/Updates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Donna Bonessi</cp:lastModifiedBy>
  <cp:revision>323</cp:revision>
  <dcterms:created xsi:type="dcterms:W3CDTF">2012-07-13T13:00:22Z</dcterms:created>
  <dcterms:modified xsi:type="dcterms:W3CDTF">2021-12-01T17:52:49Z</dcterms:modified>
</cp:coreProperties>
</file>